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62" r:id="rId5"/>
    <p:sldId id="264" r:id="rId6"/>
    <p:sldId id="265" r:id="rId7"/>
    <p:sldId id="273" r:id="rId8"/>
    <p:sldId id="274" r:id="rId9"/>
    <p:sldId id="275" r:id="rId10"/>
    <p:sldId id="276" r:id="rId11"/>
    <p:sldId id="266" r:id="rId12"/>
    <p:sldId id="267" r:id="rId13"/>
    <p:sldId id="268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69" r:id="rId22"/>
    <p:sldId id="263" r:id="rId23"/>
  </p:sldIdLst>
  <p:sldSz cx="15240000" cy="889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00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0"/>
    <p:restoredTop sz="94656"/>
  </p:normalViewPr>
  <p:slideViewPr>
    <p:cSldViewPr>
      <p:cViewPr varScale="1">
        <p:scale>
          <a:sx n="67" d="100"/>
          <a:sy n="67" d="100"/>
        </p:scale>
        <p:origin x="-619" y="-86"/>
      </p:cViewPr>
      <p:guideLst>
        <p:guide orient="horz" pos="2800"/>
        <p:guide pos="480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928" y="20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746AA-6874-D149-B537-66015B105EF5}" type="datetimeFigureOut">
              <a:rPr kumimoji="1" lang="zh-CN" altLang="en-US" smtClean="0"/>
              <a:pPr/>
              <a:t>2018/3/15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977F2-6906-A043-962C-4ACF7E5142CC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3034312" y="1606771"/>
            <a:ext cx="9171376" cy="2893881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4578563"/>
            <a:ext cx="9171376" cy="990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5747246"/>
            <a:ext cx="9171376" cy="41182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00">
                <a:latin typeface="+mn-lt"/>
                <a:ea typeface="+mn-ea"/>
                <a:cs typeface="+mn-cs"/>
                <a:sym typeface="Helvetica"/>
              </a:defRPr>
            </a:lvl1pPr>
            <a:lvl2pPr marL="6915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2pPr>
            <a:lvl3pPr marL="11360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3pPr>
            <a:lvl4pPr marL="15805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4pPr>
            <a:lvl5pPr marL="20250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3"/>
          </p:nvPr>
        </p:nvSpPr>
        <p:spPr>
          <a:xfrm>
            <a:off x="3034312" y="3861942"/>
            <a:ext cx="9171377" cy="698644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/>
            </a:pPr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1921281" y="170961"/>
            <a:ext cx="11397438" cy="8548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3329266" y="727475"/>
            <a:ext cx="8570339" cy="51867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 hasCustomPrompt="1"/>
          </p:nvPr>
        </p:nvSpPr>
        <p:spPr>
          <a:xfrm>
            <a:off x="3034312" y="6058894"/>
            <a:ext cx="9171376" cy="1246597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7350010"/>
            <a:ext cx="9171376" cy="99059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7450584" y="8273825"/>
            <a:ext cx="327702" cy="3303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 hasCustomPrompt="1"/>
          </p:nvPr>
        </p:nvSpPr>
        <p:spPr>
          <a:xfrm>
            <a:off x="3034312" y="2998059"/>
            <a:ext cx="9171376" cy="289388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7809214" y="727475"/>
            <a:ext cx="4674731" cy="7212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 hasCustomPrompt="1"/>
          </p:nvPr>
        </p:nvSpPr>
        <p:spPr>
          <a:xfrm>
            <a:off x="2756055" y="727475"/>
            <a:ext cx="4674731" cy="3494920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 hasCustomPrompt="1"/>
          </p:nvPr>
        </p:nvSpPr>
        <p:spPr>
          <a:xfrm>
            <a:off x="2756055" y="4344827"/>
            <a:ext cx="4674731" cy="359509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sz="half" idx="1" hasCustomPrompt="1"/>
          </p:nvPr>
        </p:nvSpPr>
        <p:spPr>
          <a:xfrm>
            <a:off x="2756055" y="2452673"/>
            <a:ext cx="9727891" cy="550950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7809214" y="2452673"/>
            <a:ext cx="4674731" cy="550950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 hasCustomPrompt="1"/>
          </p:nvPr>
        </p:nvSpPr>
        <p:spPr>
          <a:xfrm>
            <a:off x="2756055" y="2452673"/>
            <a:ext cx="4674731" cy="5509505"/>
          </a:xfrm>
          <a:prstGeom prst="rect">
            <a:avLst/>
          </a:prstGeom>
        </p:spPr>
        <p:txBody>
          <a:bodyPr/>
          <a:lstStyle>
            <a:lvl1pPr marL="294005" indent="-294005">
              <a:spcBef>
                <a:spcPts val="2900"/>
              </a:spcBef>
              <a:defRPr sz="2400"/>
            </a:lvl1pPr>
            <a:lvl2pPr marL="636905" indent="-294005">
              <a:spcBef>
                <a:spcPts val="2900"/>
              </a:spcBef>
              <a:defRPr sz="2400"/>
            </a:lvl2pPr>
            <a:lvl3pPr marL="979805" indent="-294005">
              <a:spcBef>
                <a:spcPts val="2900"/>
              </a:spcBef>
              <a:defRPr sz="2400"/>
            </a:lvl3pPr>
            <a:lvl4pPr marL="1322705" indent="-294005">
              <a:spcBef>
                <a:spcPts val="2900"/>
              </a:spcBef>
              <a:defRPr sz="2400"/>
            </a:lvl4pPr>
            <a:lvl5pPr marL="1665605" indent="-294005">
              <a:spcBef>
                <a:spcPts val="2900"/>
              </a:spcBef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 hasCustomPrompt="1"/>
          </p:nvPr>
        </p:nvSpPr>
        <p:spPr>
          <a:xfrm>
            <a:off x="2756055" y="1283991"/>
            <a:ext cx="9727891" cy="632201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09214" y="4634214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7814664" y="950082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2756055" y="950082"/>
            <a:ext cx="4674731" cy="69898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2756055" y="560521"/>
            <a:ext cx="9727891" cy="1892154"/>
          </a:xfrm>
          <a:prstGeom prst="rect">
            <a:avLst/>
          </a:prstGeom>
          <a:ln w="12700">
            <a:miter lim="400000"/>
          </a:ln>
        </p:spPr>
        <p:txBody>
          <a:bodyPr lIns="44520" tIns="44520" rIns="44520" bIns="4452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06354" y="2568221"/>
            <a:ext cx="5969001" cy="6321780"/>
          </a:xfrm>
          <a:prstGeom prst="rect">
            <a:avLst/>
          </a:prstGeom>
          <a:ln w="12700">
            <a:miter lim="400000"/>
          </a:ln>
        </p:spPr>
        <p:txBody>
          <a:bodyPr lIns="44520" tIns="44520" rIns="44520" bIns="4452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7450584" y="8279390"/>
            <a:ext cx="327702" cy="330343"/>
          </a:xfrm>
          <a:prstGeom prst="rect">
            <a:avLst/>
          </a:prstGeom>
          <a:ln w="12700">
            <a:miter lim="400000"/>
          </a:ln>
        </p:spPr>
        <p:txBody>
          <a:bodyPr wrap="none" lIns="44520" tIns="44520" rIns="44520" bIns="44520"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pic>
        <p:nvPicPr>
          <p:cNvPr id="1026" name="Picture 2" descr="C:\Users\ASUS\Desktop\百战视频水印 (1).png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12192032" y="8231214"/>
            <a:ext cx="2771775" cy="50482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394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39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283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28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172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17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061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06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3950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/>
        </p:nvSpPr>
        <p:spPr>
          <a:xfrm>
            <a:off x="4379640" y="3081058"/>
            <a:ext cx="7488581" cy="120032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r" defTabSz="914400">
              <a:defRPr sz="7200"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HBase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4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8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4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数据模型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3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Family列族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qualifier列</a:t>
            </a:r>
          </a:p>
          <a:p>
            <a:pPr lvl="1"/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HBase表中的每个列都归属于某个列族，列族必须作为表模式(schema)定义的一部分预先给出。如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‘test’, ‘course’；</a:t>
            </a:r>
          </a:p>
          <a:p>
            <a:pPr lvl="1"/>
            <a:endParaRPr lang="en-US" altLang="zh-CN" sz="28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列名以列族作为前缀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，每个“列族”都可以有多个列成员(column)；如course:math,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course:english, 新的列族成员（列）可以随后按需、动态加入；</a:t>
            </a:r>
          </a:p>
          <a:p>
            <a:pPr lvl="1"/>
            <a:endParaRPr lang="en-US" altLang="zh-CN" sz="28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权限控制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、存储以及调优都是在列族层面进行的；</a:t>
            </a:r>
          </a:p>
          <a:p>
            <a:pPr lvl="1"/>
            <a:endParaRPr lang="en-US" altLang="zh-CN" sz="28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HBase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把同一列族里面的数据存储在同一目录下，由几个文件保存。</a:t>
            </a:r>
            <a:endParaRPr lang="en-US" altLang="zh-CN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数据模型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4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Timestamp时间戳</a:t>
            </a:r>
          </a:p>
          <a:p>
            <a:pPr lvl="1"/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在HBase每个cell存储单元对同一份数据有多个版本，根据唯一的时间戳来区分每个版本之间的差异，不同版本的数据按照时间倒序排序，最新的数据版本排在最前面。</a:t>
            </a:r>
          </a:p>
          <a:p>
            <a:pPr lvl="1"/>
            <a:endParaRPr lang="en-US" altLang="zh-CN" sz="28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时间戳的类型是</a:t>
            </a:r>
            <a:r>
              <a:rPr lang="en-US" altLang="zh-CN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64位整型。</a:t>
            </a:r>
          </a:p>
          <a:p>
            <a:pPr lvl="1"/>
            <a:endParaRPr lang="en-US" altLang="zh-CN" sz="28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时间戳可以由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HBase(在数据写入时自动)赋值，此时时间戳是精确到毫秒的当前系统时间。</a:t>
            </a:r>
          </a:p>
          <a:p>
            <a:pPr lvl="1"/>
            <a:endParaRPr lang="en-US" altLang="zh-CN" sz="28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时间戳也可以由客户显式赋值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，如果应用程序要避免数据版本冲突，就必须自己生成具有唯一性的时间戳。</a:t>
            </a:r>
            <a:endParaRPr lang="en-US" altLang="zh-CN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数据模型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/>
              <a:t>5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Cell单元格</a:t>
            </a:r>
          </a:p>
          <a:p>
            <a:pPr lvl="1"/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由行和列的坐标交叉决定；</a:t>
            </a:r>
          </a:p>
          <a:p>
            <a:pPr lvl="1"/>
            <a:endParaRPr lang="en-US" altLang="zh-CN" sz="28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单元格是有版本的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</a:p>
          <a:p>
            <a:pPr lvl="1"/>
            <a:endParaRPr lang="en-US" altLang="zh-CN" sz="28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单元格的内容是未解析的字节数组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40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altLang="zh-CN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由</a:t>
            </a:r>
            <a:r>
              <a:rPr lang="en-US" altLang="zh-CN" sz="3200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{row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column(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=&lt;family&gt;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+&lt;qualifier&gt;</a:t>
            </a:r>
            <a:r>
              <a:rPr lang="en-US" altLang="zh-CN" sz="2400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i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version}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唯一确定的单元</a:t>
            </a:r>
            <a:r>
              <a:rPr lang="en-US" altLang="zh-CN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</a:p>
          <a:p>
            <a:pPr lvl="2"/>
            <a:r>
              <a:rPr lang="en-US" altLang="zh-CN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cell</a:t>
            </a:r>
            <a:r>
              <a:rPr lang="en-US" altLang="zh-CN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中的数据是没有类型的，全部是字节码形式存贮。</a:t>
            </a:r>
            <a:endParaRPr lang="en-US" altLang="zh-CN" sz="44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数据模型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6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HLog(WAL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log)</a:t>
            </a:r>
          </a:p>
          <a:p>
            <a:pPr lvl="1"/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HLog文件就是一个普通的Hadoop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File，Sequence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的Key是HLogKey对象，HLogKey中记录了写入数据的归属信息，除了table和region名字外，同时还包括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number和timestamp，timestamp是” 写入时间”，sequence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number的起始值为0，或者是最近一次存入文件系统中sequence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number。</a:t>
            </a: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HLog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SequeceFile的Value是HBase的KeyValue对象，即对应HFile中的KeyValue。</a:t>
            </a:r>
            <a:endParaRPr lang="en-US" altLang="zh-CN" sz="40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397223"/>
            <a:ext cx="10562444" cy="1176385"/>
            <a:chOff x="0" y="-97127"/>
            <a:chExt cx="10562442" cy="1176384"/>
          </a:xfrm>
        </p:grpSpPr>
        <p:sp>
          <p:nvSpPr>
            <p:cNvPr id="155" name="Shape 155"/>
            <p:cNvSpPr/>
            <p:nvPr/>
          </p:nvSpPr>
          <p:spPr>
            <a:xfrm>
              <a:off x="0" y="-97127"/>
              <a:ext cx="1470434" cy="11763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smtClean="0"/>
                <a:t>0</a:t>
              </a:r>
              <a:r>
                <a:rPr lang="en-US"/>
                <a:t>3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altLang="zh-CN" smtClean="0"/>
                <a:t>HBase </a:t>
              </a:r>
              <a:r>
                <a:rPr lang="zh-CN" altLang="en-US" smtClean="0"/>
                <a:t>架构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 advAuto="0"/>
      <p:bldP spid="159" grpId="0" animBg="1" advAuto="0"/>
      <p:bldP spid="160" grpId="0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架构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ts val="5100"/>
              </a:lnSpc>
              <a:buNone/>
            </a:pPr>
            <a:endParaRPr lang="en-US" altLang="zh-CN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35974" y="2285480"/>
            <a:ext cx="12016974" cy="64800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架构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2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40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Client</a:t>
            </a:r>
          </a:p>
          <a:p>
            <a:pPr lvl="2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包含访问HBase的接口并维护cache来加快对HBase的访问</a:t>
            </a:r>
          </a:p>
          <a:p>
            <a:endParaRPr lang="en-US" altLang="zh-CN" sz="40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40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Zookeeper</a:t>
            </a:r>
            <a:endParaRPr lang="en-US" altLang="zh-CN" sz="40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保证任何时候，集群中只有一个master</a:t>
            </a:r>
          </a:p>
          <a:p>
            <a:pPr lvl="2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存贮所有Region的寻址入口。</a:t>
            </a:r>
          </a:p>
          <a:p>
            <a:pPr lvl="2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实时监控Region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server的上线和下线信息。并实时通知Master</a:t>
            </a:r>
          </a:p>
          <a:p>
            <a:pPr lvl="2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存储HBase的schema和table元数据</a:t>
            </a:r>
            <a:endParaRPr lang="en-US" altLang="zh-CN" sz="3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架构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3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36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Master</a:t>
            </a:r>
          </a:p>
          <a:p>
            <a:pPr lvl="1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为Region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server分配region</a:t>
            </a:r>
          </a:p>
          <a:p>
            <a:pPr lvl="1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负责Region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server的负载均衡</a:t>
            </a:r>
          </a:p>
          <a:p>
            <a:pPr lvl="1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发现失效的Region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server并重新分配其上的region</a:t>
            </a:r>
          </a:p>
          <a:p>
            <a:pPr lvl="1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管理用户对table的增删改操作</a:t>
            </a:r>
          </a:p>
          <a:p>
            <a:endParaRPr lang="en-US" altLang="zh-CN" sz="36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6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RegionServer</a:t>
            </a:r>
            <a:endParaRPr lang="en-US" altLang="zh-CN" sz="36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server维护region，处理对这些region的IO请求</a:t>
            </a:r>
          </a:p>
          <a:p>
            <a:pPr lvl="1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server负责切分在运行过程中变得过大的region</a:t>
            </a:r>
            <a:endParaRPr lang="en-US" altLang="zh-CN" sz="4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架构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4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36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</a:t>
            </a:r>
          </a:p>
          <a:p>
            <a:pPr lvl="1"/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HBase自动把表水平划分成多个区域(region)，每个region</a:t>
            </a:r>
            <a:r>
              <a:rPr lang="en-US" altLang="zh-CN" sz="32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会保存一个表里面某段连续的数据</a:t>
            </a:r>
          </a:p>
          <a:p>
            <a:pPr lvl="1"/>
            <a:endParaRPr lang="en-US" altLang="zh-CN" sz="32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32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每个表一开始只有一个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region，随着数据不断插入表，region不断增大，当增大到一个阀值的时候，region就会等分会两个新的region（裂变</a:t>
            </a:r>
            <a:r>
              <a:rPr lang="en-US" altLang="zh-CN" sz="32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sz="32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altLang="zh-CN" sz="32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32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当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table中的行不断增多，就会有越来越多的region。这样一张完整的表被保存在多个Regionserver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上。</a:t>
            </a:r>
            <a:endParaRPr lang="en-US" altLang="zh-CN" sz="4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架构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/>
              <a:t>5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Memstore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与</a:t>
            </a:r>
            <a:r>
              <a:rPr lang="en-US" altLang="zh-CN" sz="3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storefile</a:t>
            </a: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一个region由多个store组成，一个store对应一个CF（列族）</a:t>
            </a: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store包括位于内存中的memstore和位于磁盘的storefile写操作先写入memstore，当memstore中的数据达到某个阈值，hregionserver会启动flashcache进程写入storefile，每次写入形成单独的一个storefile</a:t>
            </a: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当storefile文件的数量增长到一定阈值后，系统会进行合并（minor、major</a:t>
            </a:r>
            <a:r>
              <a:rPr lang="en-US" altLang="zh-CN" sz="2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compaction），在合并过程中会进行版本合并和删除工作（majar），形成更大的storefile</a:t>
            </a: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当一个region所有storefile的大小和</a:t>
            </a:r>
            <a:r>
              <a:rPr lang="zh-CN" altLang="en-US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数量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超过一定阈值后，会把当前的region分割为两个，并由hmaster分配到相应的regionserver服务器，实现负载均衡</a:t>
            </a: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客户端检索数据，先在memstore找，找不到再找storefile</a:t>
            </a:r>
            <a:endParaRPr lang="en-US" altLang="zh-CN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roup 128"/>
          <p:cNvGrpSpPr/>
          <p:nvPr/>
        </p:nvGrpSpPr>
        <p:grpSpPr>
          <a:xfrm>
            <a:off x="2566162" y="2130710"/>
            <a:ext cx="1054102" cy="1160101"/>
            <a:chOff x="0" y="0"/>
            <a:chExt cx="1054100" cy="1160100"/>
          </a:xfrm>
        </p:grpSpPr>
        <p:sp>
          <p:nvSpPr>
            <p:cNvPr id="126" name="Shape 126"/>
            <p:cNvSpPr/>
            <p:nvPr/>
          </p:nvSpPr>
          <p:spPr>
            <a:xfrm>
              <a:off x="263917" y="12700"/>
              <a:ext cx="50802" cy="1143001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27" name="image6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54101" cy="1160101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grpSp>
        <p:nvGrpSpPr>
          <p:cNvPr id="132" name="Group 132"/>
          <p:cNvGrpSpPr/>
          <p:nvPr/>
        </p:nvGrpSpPr>
        <p:grpSpPr>
          <a:xfrm>
            <a:off x="4426892" y="2143635"/>
            <a:ext cx="864195" cy="864193"/>
            <a:chOff x="0" y="0"/>
            <a:chExt cx="864194" cy="864192"/>
          </a:xfrm>
        </p:grpSpPr>
        <p:sp>
          <p:nvSpPr>
            <p:cNvPr id="129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73399" y="233130"/>
              <a:ext cx="517395" cy="397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dirty="0"/>
                <a:t>01</a:t>
              </a:r>
            </a:p>
          </p:txBody>
        </p:sp>
        <p:sp>
          <p:nvSpPr>
            <p:cNvPr id="131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5584178" y="2301411"/>
            <a:ext cx="5401625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HBase </a:t>
            </a:r>
            <a:r>
              <a:rPr lang="zh-CN" altLang="en-US" smtClean="0"/>
              <a:t>简介</a:t>
            </a:r>
            <a:endParaRPr dirty="0"/>
          </a:p>
        </p:txBody>
      </p:sp>
      <p:grpSp>
        <p:nvGrpSpPr>
          <p:cNvPr id="13" name="Group 132"/>
          <p:cNvGrpSpPr/>
          <p:nvPr/>
        </p:nvGrpSpPr>
        <p:grpSpPr>
          <a:xfrm>
            <a:off x="4426891" y="3498970"/>
            <a:ext cx="864197" cy="864194"/>
            <a:chOff x="-1" y="-1"/>
            <a:chExt cx="864196" cy="864193"/>
          </a:xfrm>
        </p:grpSpPr>
        <p:sp>
          <p:nvSpPr>
            <p:cNvPr id="14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  <p:sp>
          <p:nvSpPr>
            <p:cNvPr id="15" name="Shape 130"/>
            <p:cNvSpPr/>
            <p:nvPr/>
          </p:nvSpPr>
          <p:spPr>
            <a:xfrm>
              <a:off x="173399" y="197846"/>
              <a:ext cx="517395" cy="468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smtClean="0"/>
                <a:t>0</a:t>
              </a:r>
              <a:r>
                <a:rPr lang="en-US" smtClean="0"/>
                <a:t>2</a:t>
              </a:r>
              <a:endParaRPr dirty="0"/>
            </a:p>
          </p:txBody>
        </p:sp>
        <p:sp>
          <p:nvSpPr>
            <p:cNvPr id="16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</p:grpSp>
      <p:sp>
        <p:nvSpPr>
          <p:cNvPr id="17" name="Shape 133"/>
          <p:cNvSpPr/>
          <p:nvPr/>
        </p:nvSpPr>
        <p:spPr>
          <a:xfrm>
            <a:off x="5584178" y="3656747"/>
            <a:ext cx="5401625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HBase </a:t>
            </a:r>
            <a:r>
              <a:rPr lang="zh-CN" altLang="en-US" smtClean="0"/>
              <a:t>数据模型</a:t>
            </a:r>
            <a:endParaRPr dirty="0"/>
          </a:p>
        </p:txBody>
      </p:sp>
      <p:grpSp>
        <p:nvGrpSpPr>
          <p:cNvPr id="18" name="Group 132"/>
          <p:cNvGrpSpPr/>
          <p:nvPr/>
        </p:nvGrpSpPr>
        <p:grpSpPr>
          <a:xfrm>
            <a:off x="4426891" y="4701299"/>
            <a:ext cx="864197" cy="864194"/>
            <a:chOff x="-1" y="-1"/>
            <a:chExt cx="864196" cy="864193"/>
          </a:xfrm>
        </p:grpSpPr>
        <p:sp>
          <p:nvSpPr>
            <p:cNvPr id="19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  <p:sp>
          <p:nvSpPr>
            <p:cNvPr id="20" name="Shape 130"/>
            <p:cNvSpPr/>
            <p:nvPr/>
          </p:nvSpPr>
          <p:spPr>
            <a:xfrm>
              <a:off x="173399" y="197846"/>
              <a:ext cx="517395" cy="468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smtClean="0"/>
                <a:t>0</a:t>
              </a:r>
              <a:r>
                <a:rPr lang="en-US" smtClean="0"/>
                <a:t>3</a:t>
              </a:r>
              <a:endParaRPr dirty="0"/>
            </a:p>
          </p:txBody>
        </p:sp>
        <p:sp>
          <p:nvSpPr>
            <p:cNvPr id="21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</p:grpSp>
      <p:sp>
        <p:nvSpPr>
          <p:cNvPr id="22" name="Shape 133"/>
          <p:cNvSpPr/>
          <p:nvPr/>
        </p:nvSpPr>
        <p:spPr>
          <a:xfrm>
            <a:off x="5584178" y="4859076"/>
            <a:ext cx="5401625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HBase </a:t>
            </a:r>
            <a:r>
              <a:rPr lang="zh-CN" altLang="en-US" smtClean="0"/>
              <a:t>架构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Click="0" advTm="0">
        <p:dissolve/>
      </p:transition>
    </mc:Choice>
    <mc:Fallback>
      <p:transition spd="slow" advClick="0" advTm="0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2" animBg="1" advAuto="0"/>
      <p:bldP spid="132" grpId="3" animBg="1" advAuto="0"/>
      <p:bldP spid="133" grpId="4" animBg="1" advAuto="0"/>
      <p:bldP spid="13" grpId="0" animBg="1" advAuto="0"/>
      <p:bldP spid="17" grpId="0" animBg="1" advAuto="0"/>
      <p:bldP spid="18" grpId="0" animBg="1" advAuto="0"/>
      <p:bldP spid="22" grpId="0" animBg="1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架构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6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3300"/>
              </a:lnSpc>
            </a:pPr>
            <a:r>
              <a:rPr lang="en-US" altLang="zh-CN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HRegion是HBase中分布式存储和负载均衡的最小单元。最小单元就表示不同的HRegion可以分布在不同的 HRegion</a:t>
            </a:r>
            <a:r>
              <a:rPr lang="en-US" altLang="zh-C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server上。</a:t>
            </a:r>
          </a:p>
          <a:p>
            <a:pPr>
              <a:lnSpc>
                <a:spcPts val="3300"/>
              </a:lnSpc>
            </a:pPr>
            <a:r>
              <a:rPr lang="en-US" altLang="zh-CN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HRegion由一个或者多个Store组成，每个store保存一个columns</a:t>
            </a:r>
            <a:r>
              <a:rPr lang="en-US" altLang="zh-C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family</a:t>
            </a:r>
            <a:r>
              <a:rPr lang="zh-CN" altLang="en-US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3300"/>
              </a:lnSpc>
            </a:pPr>
            <a:r>
              <a:rPr lang="en-US" altLang="zh-CN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每个Strore又由一个memStore和0至多个StoreFile组成。如图：StoreFile以HFile格式保存在HDFS上。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67020" y="4445480"/>
            <a:ext cx="7554882" cy="43200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架构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7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3300"/>
              </a:lnSpc>
            </a:pP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22987" y="2537128"/>
            <a:ext cx="10242948" cy="61200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image13.tif"/>
          <p:cNvPicPr>
            <a:picLocks noChangeAspect="1"/>
          </p:cNvPicPr>
          <p:nvPr/>
        </p:nvPicPr>
        <p:blipFill>
          <a:blip r:embed="rId2" cstate="print"/>
          <a:srcRect l="1645" t="26987" r="2955" b="34135"/>
          <a:stretch>
            <a:fillRect/>
          </a:stretch>
        </p:blipFill>
        <p:spPr>
          <a:xfrm>
            <a:off x="-73820" y="3218510"/>
            <a:ext cx="15387667" cy="408401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50" name="Shape 250"/>
          <p:cNvSpPr/>
          <p:nvPr/>
        </p:nvSpPr>
        <p:spPr>
          <a:xfrm>
            <a:off x="-73753" y="4405171"/>
            <a:ext cx="15387506" cy="1682563"/>
          </a:xfrm>
          <a:prstGeom prst="rect">
            <a:avLst/>
          </a:prstGeom>
          <a:solidFill>
            <a:srgbClr val="000E42">
              <a:alpha val="80000"/>
            </a:srgbClr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2319414" y="4700828"/>
            <a:ext cx="2113234" cy="982130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7200" spc="-72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END</a:t>
            </a:r>
          </a:p>
        </p:txBody>
      </p:sp>
      <p:sp>
        <p:nvSpPr>
          <p:cNvPr id="252" name="Shape 252"/>
          <p:cNvSpPr/>
          <p:nvPr/>
        </p:nvSpPr>
        <p:spPr>
          <a:xfrm>
            <a:off x="4900930" y="4841373"/>
            <a:ext cx="7070037" cy="701035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l" defTabSz="914400">
              <a:defRPr sz="48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THANKS FOR WATCHING!</a:t>
            </a:r>
          </a:p>
        </p:txBody>
      </p:sp>
      <p:sp>
        <p:nvSpPr>
          <p:cNvPr id="253" name="Shape 253"/>
          <p:cNvSpPr/>
          <p:nvPr/>
        </p:nvSpPr>
        <p:spPr>
          <a:xfrm>
            <a:off x="4525695" y="4810891"/>
            <a:ext cx="50802" cy="762003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2" animBg="1" advAuto="0"/>
      <p:bldP spid="252" grpId="3" animBg="1" advAuto="0"/>
      <p:bldP spid="253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494350"/>
            <a:ext cx="10562444" cy="982131"/>
            <a:chOff x="0" y="0"/>
            <a:chExt cx="10562442" cy="982130"/>
          </a:xfrm>
        </p:grpSpPr>
        <p:sp>
          <p:nvSpPr>
            <p:cNvPr id="155" name="Shape 155"/>
            <p:cNvSpPr/>
            <p:nvPr/>
          </p:nvSpPr>
          <p:spPr>
            <a:xfrm>
              <a:off x="0" y="0"/>
              <a:ext cx="1470434" cy="9821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altLang="zh-CN" smtClean="0"/>
                <a:t>HBase </a:t>
              </a:r>
              <a:r>
                <a:rPr lang="zh-CN" altLang="en-US" smtClean="0"/>
                <a:t>简介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3" animBg="1" advAuto="0"/>
      <p:bldP spid="159" grpId="2" animBg="1" advAuto="0"/>
      <p:bldP spid="160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HBase</a:t>
            </a:r>
            <a:r>
              <a:rPr lang="zh-CN" altLang="en-US" smtClean="0"/>
              <a:t>简介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5100"/>
              </a:lnSpc>
            </a:pPr>
            <a:r>
              <a:rPr lang="en-US" altLang="zh-CN" sz="36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Hadoop</a:t>
            </a:r>
            <a:r>
              <a:rPr lang="zh-CN" altLang="en-US" sz="36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生态系统</a:t>
            </a:r>
            <a:r>
              <a:rPr lang="en-US" altLang="zh-CN" sz="36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28256" y="3598910"/>
            <a:ext cx="11105873" cy="45720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</a:t>
            </a:r>
            <a:r>
              <a:rPr lang="zh-CN" altLang="en-US"/>
              <a:t>简介</a:t>
            </a:r>
            <a:endParaRPr lang="zh-CN" altLang="en-US"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2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4300"/>
              </a:lnSpc>
              <a:buFont typeface="Arial" panose="020B0604020202020204" pitchFamily="34" charset="0"/>
              <a:buChar char="•"/>
            </a:pPr>
            <a:endParaRPr lang="en-US" altLang="zh-CN" sz="2800" smtClean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zh-CN" altLang="en-US" sz="2800" smtClean="0">
                <a:solidFill>
                  <a:srgbClr val="000000"/>
                </a:solidFill>
                <a:cs typeface="Times New Roman" panose="02020603050405020304" pitchFamily="18" charset="0"/>
              </a:rPr>
              <a:t>非关系型</a:t>
            </a:r>
            <a:r>
              <a:rPr lang="zh-CN" altLang="en-US" sz="2800">
                <a:solidFill>
                  <a:srgbClr val="000000"/>
                </a:solidFill>
                <a:cs typeface="Times New Roman" panose="02020603050405020304" pitchFamily="18" charset="0"/>
              </a:rPr>
              <a:t>数据库知识面扩展</a:t>
            </a:r>
            <a:endParaRPr lang="en-US" altLang="zh-CN" sz="280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 lvl="1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rgbClr val="000000"/>
                </a:solidFill>
                <a:cs typeface="Times New Roman" panose="02020603050405020304" pitchFamily="18" charset="0"/>
              </a:rPr>
              <a:t>Cassandra hbase mongodb </a:t>
            </a:r>
          </a:p>
          <a:p>
            <a:pPr lvl="1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rgbClr val="000000"/>
                </a:solidFill>
                <a:cs typeface="Times New Roman" panose="02020603050405020304" pitchFamily="18" charset="0"/>
              </a:rPr>
              <a:t>Couchdb</a:t>
            </a:r>
            <a:r>
              <a:rPr lang="zh-CN" altLang="en-US" sz="2400">
                <a:solidFill>
                  <a:srgbClr val="000000"/>
                </a:solidFill>
                <a:cs typeface="Times New Roman" panose="02020603050405020304" pitchFamily="18" charset="0"/>
              </a:rPr>
              <a:t>，</a:t>
            </a:r>
            <a:r>
              <a:rPr lang="zh-CN" altLang="en-US" sz="2400" smtClean="0">
                <a:solidFill>
                  <a:srgbClr val="000000"/>
                </a:solidFill>
                <a:cs typeface="Times New Roman" panose="02020603050405020304" pitchFamily="18" charset="0"/>
              </a:rPr>
              <a:t>文件</a:t>
            </a:r>
            <a:r>
              <a:rPr lang="zh-CN" altLang="en-US" sz="2400">
                <a:solidFill>
                  <a:srgbClr val="000000"/>
                </a:solidFill>
                <a:cs typeface="Times New Roman" panose="02020603050405020304" pitchFamily="18" charset="0"/>
              </a:rPr>
              <a:t>存储数据库</a:t>
            </a:r>
            <a:endParaRPr lang="en-US" altLang="zh-CN" sz="240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 lvl="1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rgbClr val="000000"/>
                </a:solidFill>
                <a:cs typeface="Times New Roman" panose="02020603050405020304" pitchFamily="18" charset="0"/>
              </a:rPr>
              <a:t>Neo4j</a:t>
            </a:r>
            <a:r>
              <a:rPr lang="zh-CN" altLang="en-US" sz="2400">
                <a:solidFill>
                  <a:srgbClr val="000000"/>
                </a:solidFill>
                <a:cs typeface="Times New Roman" panose="02020603050405020304" pitchFamily="18" charset="0"/>
              </a:rPr>
              <a:t>非关系型图</a:t>
            </a:r>
            <a:r>
              <a:rPr lang="zh-CN" altLang="en-US" sz="2400" smtClean="0">
                <a:solidFill>
                  <a:srgbClr val="000000"/>
                </a:solidFill>
                <a:cs typeface="Times New Roman" panose="02020603050405020304" pitchFamily="18" charset="0"/>
              </a:rPr>
              <a:t>数据库</a:t>
            </a:r>
            <a:endParaRPr lang="en-US" altLang="zh-CN" sz="2400">
              <a:solidFill>
                <a:srgbClr val="000000"/>
              </a:solidFill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</a:t>
            </a:r>
            <a:r>
              <a:rPr lang="zh-CN" altLang="en-US"/>
              <a:t>简介</a:t>
            </a:r>
            <a:endParaRPr lang="zh-CN" altLang="en-US"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3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3800"/>
              </a:lnSpc>
            </a:pPr>
            <a:r>
              <a:rPr lang="en-US" altLang="zh-CN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Hbase</a:t>
            </a:r>
          </a:p>
          <a:p>
            <a:pPr lvl="1">
              <a:lnSpc>
                <a:spcPts val="3800"/>
              </a:lnSpc>
            </a:pPr>
            <a:r>
              <a:rPr lang="en-US" altLang="zh-CN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Hadoop </a:t>
            </a:r>
            <a:r>
              <a:rPr lang="en-US" altLang="zh-CN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Database，是一个高可靠性、高性能、面向列、可伸缩、实时读写的分布式</a:t>
            </a:r>
            <a:r>
              <a:rPr lang="zh-CN" altLang="en-US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数据库</a:t>
            </a:r>
            <a:endParaRPr lang="en-US" altLang="zh-CN" sz="24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3300"/>
              </a:lnSpc>
            </a:pPr>
            <a:endParaRPr lang="en-US" altLang="zh-CN" sz="24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3300"/>
              </a:lnSpc>
            </a:pPr>
            <a:r>
              <a:rPr lang="en-US" altLang="zh-CN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利用</a:t>
            </a:r>
            <a:r>
              <a:rPr lang="en-US" altLang="zh-CN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Hadoop HDFS作为其文件存储系统,利用Hadoop MapReduce来处理HBase中的海量数据,利用Zookeeper作为其分布式协同服务</a:t>
            </a:r>
          </a:p>
          <a:p>
            <a:pPr lvl="1">
              <a:lnSpc>
                <a:spcPts val="3300"/>
              </a:lnSpc>
            </a:pPr>
            <a:endParaRPr lang="en-US" altLang="zh-CN" sz="24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3300"/>
              </a:lnSpc>
            </a:pPr>
            <a:r>
              <a:rPr lang="zh-CN" altLang="en-US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主要</a:t>
            </a:r>
            <a:r>
              <a:rPr lang="zh-CN" altLang="en-US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用来存储非结构化和半结构化的松散数据（列存 </a:t>
            </a:r>
            <a:r>
              <a:rPr lang="en-US" altLang="zh-CN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NoSQL </a:t>
            </a:r>
            <a:r>
              <a:rPr lang="zh-CN" altLang="en-US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数据库）</a:t>
            </a:r>
            <a:endParaRPr lang="en-US" altLang="zh-CN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397223"/>
            <a:ext cx="10562444" cy="1176385"/>
            <a:chOff x="0" y="-97127"/>
            <a:chExt cx="10562442" cy="1176384"/>
          </a:xfrm>
        </p:grpSpPr>
        <p:sp>
          <p:nvSpPr>
            <p:cNvPr id="155" name="Shape 155"/>
            <p:cNvSpPr/>
            <p:nvPr/>
          </p:nvSpPr>
          <p:spPr>
            <a:xfrm>
              <a:off x="0" y="-97127"/>
              <a:ext cx="1470434" cy="11763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smtClean="0"/>
                <a:t>0</a:t>
              </a:r>
              <a:r>
                <a:rPr lang="en-US" smtClean="0"/>
                <a:t>2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altLang="zh-CN" smtClean="0"/>
                <a:t>HBase </a:t>
              </a:r>
              <a:r>
                <a:rPr lang="zh-CN" altLang="en-US" smtClean="0"/>
                <a:t>数据模型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 advAuto="0"/>
      <p:bldP spid="159" grpId="0" animBg="1" advAuto="0"/>
      <p:bldP spid="160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数据模型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ts val="5100"/>
              </a:lnSpc>
              <a:buNone/>
            </a:pPr>
            <a:endParaRPr lang="en-US" altLang="zh-CN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1067235" y="2716808"/>
          <a:ext cx="12769495" cy="55446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3899"/>
                <a:gridCol w="2553899"/>
                <a:gridCol w="2553899"/>
                <a:gridCol w="2553899"/>
                <a:gridCol w="2553899"/>
              </a:tblGrid>
              <a:tr h="1386154">
                <a:tc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Row Key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Time Stamp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CF1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CF2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CF3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1386154">
                <a:tc rowSpan="3"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11248112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t6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CF2:q1=val1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CF3:q3=val3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138615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t3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138615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t2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r>
                        <a:rPr lang="en-US" altLang="zh-CN" sz="240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CF1:q2=val2</a:t>
                      </a:r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1"/>
                      <a:endParaRPr lang="zh-CN" altLang="en-US" sz="24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数据模型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2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32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2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  </a:t>
            </a:r>
            <a:r>
              <a:rPr lang="en-US" altLang="zh-CN" sz="32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lvl="1"/>
            <a:r>
              <a:rPr lang="zh-CN" altLang="en-US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决定一行数据</a:t>
            </a:r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按照字典顺序排序的。</a:t>
            </a:r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 key</a:t>
            </a:r>
            <a:r>
              <a:rPr lang="zh-CN" altLang="en-US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只能存储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64k</a:t>
            </a:r>
            <a:r>
              <a:rPr lang="zh-CN" altLang="en-US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的字节数据</a:t>
            </a:r>
            <a:endParaRPr lang="en-US" altLang="zh-CN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791</Words>
  <Application>WPS 演示</Application>
  <PresentationFormat>自定义</PresentationFormat>
  <Paragraphs>154</Paragraphs>
  <Slides>22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3" baseType="lpstr">
      <vt:lpstr>White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ASUS</cp:lastModifiedBy>
  <cp:revision>71</cp:revision>
  <dcterms:created xsi:type="dcterms:W3CDTF">2018-03-15T07:16:00Z</dcterms:created>
  <dcterms:modified xsi:type="dcterms:W3CDTF">2018-03-15T15:33:02Z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2052-10.1.0.7233</vt:lpwstr>
  </property>
</Properties>
</file>